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2" r:id="rId5"/>
    <p:sldId id="284" r:id="rId6"/>
    <p:sldId id="286" r:id="rId7"/>
    <p:sldId id="285" r:id="rId8"/>
    <p:sldId id="288" r:id="rId9"/>
    <p:sldId id="290" r:id="rId10"/>
    <p:sldId id="289" r:id="rId11"/>
    <p:sldId id="291" r:id="rId12"/>
    <p:sldId id="292" r:id="rId13"/>
    <p:sldId id="293" r:id="rId14"/>
    <p:sldId id="271" r:id="rId15"/>
  </p:sldIdLst>
  <p:sldSz cx="12192000" cy="6858000"/>
  <p:notesSz cx="6735763" cy="9866313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razd Bedrač" initials="G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5294" autoAdjust="0"/>
  </p:normalViewPr>
  <p:slideViewPr>
    <p:cSldViewPr snapToGrid="0">
      <p:cViewPr varScale="1">
        <p:scale>
          <a:sx n="100" d="100"/>
          <a:sy n="100" d="100"/>
        </p:scale>
        <p:origin x="738" y="9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8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3AD0C8B-CE4D-4529-AC43-962F27FF9C00}" type="datetime1">
              <a:rPr lang="sl-SI" smtClean="0"/>
              <a:t>3. 06. 2020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019B865-03F1-427F-85F6-3DEA8606F9DC}" type="datetime1">
              <a:rPr lang="sl-SI" noProof="0" smtClean="0"/>
              <a:t>3. 06. 2020</a:t>
            </a:fld>
            <a:endParaRPr lang="sl-SI" noProof="0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noProof="0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3298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 rtl="0"/>
            <a:r>
              <a:rPr lang="sl-SI" noProof="0" dirty="0"/>
              <a:t>Druga raven</a:t>
            </a:r>
          </a:p>
          <a:p>
            <a:pPr lvl="2" rtl="0"/>
            <a:r>
              <a:rPr lang="sl-SI" noProof="0" dirty="0"/>
              <a:t>Tretja raven</a:t>
            </a:r>
          </a:p>
          <a:p>
            <a:pPr lvl="3" rtl="0"/>
            <a:r>
              <a:rPr lang="sl-SI" noProof="0" dirty="0"/>
              <a:t>Četrta raven</a:t>
            </a:r>
          </a:p>
          <a:p>
            <a:pPr lvl="4" rtl="0"/>
            <a:r>
              <a:rPr lang="sl-SI" noProof="0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sl-SI" smtClean="0"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957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sl-SI" smtClean="0"/>
              <a:t>11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0021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-1" y="-42333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sl-SI" dirty="0"/>
          </a:p>
        </p:txBody>
      </p:sp>
      <p:sp>
        <p:nvSpPr>
          <p:cNvPr id="9" name="Pravokotnik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295400" y="2286000"/>
            <a:ext cx="9601200" cy="1517904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sl-SI" dirty="0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sl-SI"/>
              <a:t>Kliknite, da uredite slog podnaslova matrice</a:t>
            </a:r>
            <a:endParaRPr lang="sl-SI" dirty="0"/>
          </a:p>
        </p:txBody>
      </p:sp>
      <p:sp>
        <p:nvSpPr>
          <p:cNvPr id="4" name="Pravokotnik 3"/>
          <p:cNvSpPr/>
          <p:nvPr userDrawn="1"/>
        </p:nvSpPr>
        <p:spPr>
          <a:xfrm>
            <a:off x="4209535" y="362465"/>
            <a:ext cx="3970637" cy="13824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27" name="Picture 3" descr="logo-um-fgpa-0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85" y="428837"/>
            <a:ext cx="2006813" cy="127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Object 2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262273501"/>
              </p:ext>
            </p:extLst>
          </p:nvPr>
        </p:nvGraphicFramePr>
        <p:xfrm>
          <a:off x="2643188" y="5586318"/>
          <a:ext cx="1657879" cy="787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5586318"/>
                        <a:ext cx="1657879" cy="787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>
          <a:xfrm>
            <a:off x="8500872" y="6601968"/>
            <a:ext cx="1656680" cy="237744"/>
          </a:xfrm>
        </p:spPr>
        <p:txBody>
          <a:bodyPr rtlCol="0"/>
          <a:lstStyle/>
          <a:p>
            <a:pPr rtl="0"/>
            <a:r>
              <a:rPr lang="sl-SI" dirty="0"/>
              <a:t>19. september 2017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fld id="{8C5CB2DE-2F60-4CA4-98B3-6DC654BA177E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32" name="Picture 5" descr="https://zdnp.gzs.si/Portals/Panoga-Poslovanje-Nepremicnine/Vsebine/Logo/logo_MZI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61" y="6133900"/>
            <a:ext cx="2162690" cy="36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Skupina 32"/>
          <p:cNvGrpSpPr/>
          <p:nvPr userDrawn="1"/>
        </p:nvGrpSpPr>
        <p:grpSpPr>
          <a:xfrm>
            <a:off x="10786443" y="6074598"/>
            <a:ext cx="1263918" cy="440065"/>
            <a:chOff x="5263978" y="5033319"/>
            <a:chExt cx="1912215" cy="665786"/>
          </a:xfrm>
        </p:grpSpPr>
        <p:sp>
          <p:nvSpPr>
            <p:cNvPr id="34" name="Pravokotnik 33"/>
            <p:cNvSpPr/>
            <p:nvPr userDrawn="1"/>
          </p:nvSpPr>
          <p:spPr>
            <a:xfrm>
              <a:off x="5263978" y="5033319"/>
              <a:ext cx="1912215" cy="6657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grpSp>
          <p:nvGrpSpPr>
            <p:cNvPr id="35" name="Skupina 34"/>
            <p:cNvGrpSpPr/>
            <p:nvPr userDrawn="1"/>
          </p:nvGrpSpPr>
          <p:grpSpPr>
            <a:xfrm>
              <a:off x="5418980" y="5058476"/>
              <a:ext cx="1744513" cy="617481"/>
              <a:chOff x="5418980" y="5058476"/>
              <a:chExt cx="1744513" cy="617481"/>
            </a:xfrm>
          </p:grpSpPr>
          <p:pic>
            <p:nvPicPr>
              <p:cNvPr id="36" name="Picture 3" descr="logo-um-fgpa-01"/>
              <p:cNvPicPr>
                <a:picLocks noChangeAspect="1" noChangeArrowheads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97034" y="5058476"/>
                <a:ext cx="966459" cy="615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2" descr="iju_b"/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8980" y="5063811"/>
                <a:ext cx="677019" cy="612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sl-SI" noProof="0" dirty="0"/>
              <a:t>Kliknite, če želite urediti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CDFF8E-AB84-4BF1-929C-A89C1C8A88D9}" type="datetime1">
              <a:rPr lang="sl-SI" noProof="0" smtClean="0"/>
              <a:t>3. 06. 2020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dirty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sl-SI" dirty="0"/>
              <a:t>25.10.2017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DAD2A1-BDE0-4226-8405-4A63F793C1C4}" type="datetime1">
              <a:rPr lang="sl-SI" smtClean="0"/>
              <a:t>3. 06. 2020</a:t>
            </a:fld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smtClean="0"/>
              <a:t>‹#›</a:t>
            </a:fld>
            <a:endParaRPr lang="sl-SI" dirty="0"/>
          </a:p>
        </p:txBody>
      </p:sp>
      <p:grpSp>
        <p:nvGrpSpPr>
          <p:cNvPr id="23" name="Skupina 22"/>
          <p:cNvGrpSpPr/>
          <p:nvPr userDrawn="1"/>
        </p:nvGrpSpPr>
        <p:grpSpPr>
          <a:xfrm>
            <a:off x="10786443" y="6074598"/>
            <a:ext cx="1263918" cy="440065"/>
            <a:chOff x="5263978" y="5033319"/>
            <a:chExt cx="1912215" cy="665786"/>
          </a:xfrm>
        </p:grpSpPr>
        <p:sp>
          <p:nvSpPr>
            <p:cNvPr id="24" name="Pravokotnik 23"/>
            <p:cNvSpPr/>
            <p:nvPr userDrawn="1"/>
          </p:nvSpPr>
          <p:spPr>
            <a:xfrm>
              <a:off x="5263978" y="5033319"/>
              <a:ext cx="1912215" cy="6657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grpSp>
          <p:nvGrpSpPr>
            <p:cNvPr id="25" name="Skupina 24"/>
            <p:cNvGrpSpPr/>
            <p:nvPr userDrawn="1"/>
          </p:nvGrpSpPr>
          <p:grpSpPr>
            <a:xfrm>
              <a:off x="5418980" y="5058476"/>
              <a:ext cx="1744513" cy="617481"/>
              <a:chOff x="5418980" y="5058476"/>
              <a:chExt cx="1744513" cy="617481"/>
            </a:xfrm>
          </p:grpSpPr>
          <p:pic>
            <p:nvPicPr>
              <p:cNvPr id="26" name="Picture 3" descr="logo-um-fgpa-01"/>
              <p:cNvPicPr>
                <a:picLocks noChangeAspect="1" noChangeArrowheads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97034" y="5058476"/>
                <a:ext cx="966459" cy="615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2" descr="iju_b"/>
              <p:cNvPicPr>
                <a:picLocks noChangeAspect="1" noChangeArrowheads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8980" y="5063811"/>
                <a:ext cx="677019" cy="612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/>
              <a:t>Kliknite, če želite urediti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noProof="0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sl-SI" dirty="0"/>
              <a:t>25.10.2017</a:t>
            </a:r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D06EF73-9DB8-4763-865F-2F88181A4732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/>
              <a:t>Kliknite, če želite urediti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rtl="0"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noProof="0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rtl="0"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noProof="0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sl-SI" dirty="0"/>
              <a:t>25.10.2017</a:t>
            </a:r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dirty="0"/>
              <a:t>Kliknite, če želite urediti slog naslova matrice</a:t>
            </a:r>
          </a:p>
        </p:txBody>
      </p:sp>
      <p:sp>
        <p:nvSpPr>
          <p:cNvPr id="16" name="Označba mesta za nogo 3"/>
          <p:cNvSpPr txBox="1">
            <a:spLocks/>
          </p:cNvSpPr>
          <p:nvPr userDrawn="1"/>
        </p:nvSpPr>
        <p:spPr>
          <a:xfrm>
            <a:off x="1236345" y="6611493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sl-SI"/>
            </a:defPPr>
            <a:lvl1pPr marL="0" algn="l" defTabSz="914400" rtl="0" eaLnBrk="1" latinLnBrk="0" hangingPunct="1">
              <a:defRPr sz="1100" kern="1200" cap="all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dirty="0"/>
          </a:p>
        </p:txBody>
      </p:sp>
      <p:sp>
        <p:nvSpPr>
          <p:cNvPr id="17" name="Označba mesta za datum 2"/>
          <p:cNvSpPr txBox="1">
            <a:spLocks/>
          </p:cNvSpPr>
          <p:nvPr userDrawn="1"/>
        </p:nvSpPr>
        <p:spPr>
          <a:xfrm>
            <a:off x="8771001" y="6611493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sl-SI"/>
            </a:defPPr>
            <a:lvl1pPr marL="0" algn="r" defTabSz="914400" rtl="0" eaLnBrk="1" latinLnBrk="0" hangingPunct="1">
              <a:defRPr sz="1100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25.10.2017</a:t>
            </a:r>
          </a:p>
          <a:p>
            <a:endParaRPr lang="sl-SI" dirty="0"/>
          </a:p>
        </p:txBody>
      </p:sp>
      <p:sp>
        <p:nvSpPr>
          <p:cNvPr id="18" name="Označba mesta za številko diapozitiva 4"/>
          <p:cNvSpPr txBox="1">
            <a:spLocks/>
          </p:cNvSpPr>
          <p:nvPr userDrawn="1"/>
        </p:nvSpPr>
        <p:spPr>
          <a:xfrm>
            <a:off x="10106025" y="6611493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sl-SI"/>
            </a:defPPr>
            <a:lvl1pPr marL="0" algn="r" defTabSz="914400" rtl="0" eaLnBrk="1" latinLnBrk="0" hangingPunct="1">
              <a:defRPr sz="1100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8D9AD5-F248-4919-864A-CFD76CC027D6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sl-SI" dirty="0"/>
              <a:t>25.10.2017</a:t>
            </a:r>
          </a:p>
          <a:p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sl-SI" noProof="0" dirty="0"/>
              <a:t>Kliknite, če želite urediti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noProof="0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0BC1C1-A1D0-471C-9686-0553656232D5}" type="datetime1">
              <a:rPr lang="sl-SI" noProof="0" smtClean="0"/>
              <a:t>3. 06. 2020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  <p:grpSp>
        <p:nvGrpSpPr>
          <p:cNvPr id="33" name="Skupina 32"/>
          <p:cNvGrpSpPr/>
          <p:nvPr userDrawn="1"/>
        </p:nvGrpSpPr>
        <p:grpSpPr>
          <a:xfrm>
            <a:off x="10786443" y="6074598"/>
            <a:ext cx="1263918" cy="440065"/>
            <a:chOff x="5263978" y="5033319"/>
            <a:chExt cx="1912215" cy="665786"/>
          </a:xfrm>
        </p:grpSpPr>
        <p:sp>
          <p:nvSpPr>
            <p:cNvPr id="34" name="Pravokotnik 33"/>
            <p:cNvSpPr/>
            <p:nvPr userDrawn="1"/>
          </p:nvSpPr>
          <p:spPr>
            <a:xfrm>
              <a:off x="5263978" y="5033319"/>
              <a:ext cx="1912215" cy="6657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grpSp>
          <p:nvGrpSpPr>
            <p:cNvPr id="35" name="Skupina 34"/>
            <p:cNvGrpSpPr/>
            <p:nvPr userDrawn="1"/>
          </p:nvGrpSpPr>
          <p:grpSpPr>
            <a:xfrm>
              <a:off x="5418980" y="5058476"/>
              <a:ext cx="1744513" cy="617481"/>
              <a:chOff x="5418980" y="5058476"/>
              <a:chExt cx="1744513" cy="617481"/>
            </a:xfrm>
          </p:grpSpPr>
          <p:pic>
            <p:nvPicPr>
              <p:cNvPr id="36" name="Picture 3" descr="logo-um-fgpa-01"/>
              <p:cNvPicPr>
                <a:picLocks noChangeAspect="1" noChangeArrowheads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97034" y="5058476"/>
                <a:ext cx="966459" cy="615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2" descr="iju_b"/>
              <p:cNvPicPr>
                <a:picLocks noChangeAspect="1" noChangeArrowheads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8980" y="5063811"/>
                <a:ext cx="677019" cy="612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sl-SI" noProof="0" dirty="0"/>
              <a:t>Kliknite, če želite urediti slog naslova matrice</a:t>
            </a:r>
          </a:p>
        </p:txBody>
      </p:sp>
      <p:sp>
        <p:nvSpPr>
          <p:cNvPr id="3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če želite dodati sliko</a:t>
            </a:r>
            <a:endParaRPr lang="sl-SI" noProof="0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07506D-5DC1-4D80-90F1-4D6E0996FB73}" type="datetime1">
              <a:rPr lang="sl-SI" noProof="0" smtClean="0"/>
              <a:t>3. 06. 2020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sl-SI" noProof="0" smtClean="0"/>
              <a:t>‹#›</a:t>
            </a:fld>
            <a:endParaRPr lang="sl-SI" noProof="0" dirty="0"/>
          </a:p>
        </p:txBody>
      </p:sp>
      <p:pic>
        <p:nvPicPr>
          <p:cNvPr id="18" name="Picture 5" descr="https://zdnp.gzs.si/Portals/Panoga-Poslovanje-Nepremicnine/Vsebine/Logo/logo_MZI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61" y="6133900"/>
            <a:ext cx="2162690" cy="36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sl-SI" dirty="0"/>
          </a:p>
        </p:txBody>
      </p: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 rtl="0"/>
            <a:r>
              <a:rPr lang="sl-SI" noProof="0" dirty="0"/>
              <a:t>Druga raven</a:t>
            </a:r>
          </a:p>
          <a:p>
            <a:pPr lvl="2" rtl="0"/>
            <a:r>
              <a:rPr lang="sl-SI" noProof="0" dirty="0"/>
              <a:t>Tretja raven</a:t>
            </a:r>
          </a:p>
          <a:p>
            <a:pPr lvl="3" rtl="0"/>
            <a:r>
              <a:rPr lang="sl-SI" noProof="0" dirty="0"/>
              <a:t>Četrta raven</a:t>
            </a:r>
          </a:p>
          <a:p>
            <a:pPr lvl="4" rtl="0"/>
            <a:r>
              <a:rPr lang="sl-SI" noProof="0" dirty="0"/>
              <a:t>Peta raven</a:t>
            </a:r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r>
              <a:rPr lang="sl-SI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fld id="{2B9794C1-89AC-445F-A0B6-253A4BF38627}" type="datetime1">
              <a:rPr lang="sl-SI" smtClean="0"/>
              <a:t>3. 06. 2020</a:t>
            </a:fld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fld id="{CA8D9AD5-F248-4919-864A-CFD76CC027D6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rago.Sever@UM.S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26066" y="2429933"/>
            <a:ext cx="9601200" cy="2607734"/>
          </a:xfrm>
        </p:spPr>
        <p:txBody>
          <a:bodyPr rtlCol="0">
            <a:normAutofit fontScale="90000"/>
          </a:bodyPr>
          <a:lstStyle/>
          <a:p>
            <a:r>
              <a:rPr lang="sl-SI" dirty="0"/>
              <a:t/>
            </a:r>
            <a:br>
              <a:rPr lang="sl-SI" dirty="0"/>
            </a:br>
            <a:r>
              <a:rPr lang="sl-SI" sz="3300" dirty="0"/>
              <a:t> </a:t>
            </a:r>
            <a:r>
              <a:rPr lang="sl-SI" sz="3300" dirty="0" smtClean="0"/>
              <a:t>VLOGA IN POMEN SEMINARSKE NALOGE V PROCESU USPOSABLJANJA OSEBJA NA ŽIČNIŠKIH NAPRAVAH ZA PREVOZ OSEB</a:t>
            </a:r>
            <a:r>
              <a:rPr lang="sl-SI" sz="3300" dirty="0"/>
              <a:t/>
            </a:r>
            <a:br>
              <a:rPr lang="sl-SI" sz="3300" dirty="0"/>
            </a:br>
            <a:r>
              <a:rPr lang="sl-SI" sz="3300" dirty="0" smtClean="0"/>
              <a:t/>
            </a:r>
            <a:br>
              <a:rPr lang="sl-SI" sz="3300" dirty="0" smtClean="0"/>
            </a:br>
            <a:r>
              <a:rPr lang="sl-SI" sz="3300" dirty="0"/>
              <a:t/>
            </a:r>
            <a:br>
              <a:rPr lang="sl-SI" sz="3300" dirty="0"/>
            </a:br>
            <a:r>
              <a:rPr lang="sl-SI" sz="3300" dirty="0"/>
              <a:t>dr. Drago Sever</a:t>
            </a:r>
          </a:p>
        </p:txBody>
      </p:sp>
      <p:sp>
        <p:nvSpPr>
          <p:cNvPr id="4" name="Pravokotnik 3"/>
          <p:cNvSpPr/>
          <p:nvPr/>
        </p:nvSpPr>
        <p:spPr>
          <a:xfrm>
            <a:off x="5560347" y="6113722"/>
            <a:ext cx="1111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dirty="0" smtClean="0"/>
              <a:t>GZS</a:t>
            </a:r>
            <a:endParaRPr lang="sl-SI" dirty="0"/>
          </a:p>
          <a:p>
            <a:pPr algn="ctr"/>
            <a:r>
              <a:rPr lang="sl-SI" dirty="0"/>
              <a:t>j</a:t>
            </a:r>
            <a:r>
              <a:rPr lang="sl-SI" dirty="0" smtClean="0"/>
              <a:t>unij 2020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673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23850" y="1052179"/>
            <a:ext cx="5219699" cy="58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Samo ocenjevanje je </a:t>
            </a:r>
            <a:r>
              <a:rPr lang="sl-SI" sz="1900" kern="0" dirty="0" smtClean="0"/>
              <a:t>odvisno od ocenjevalca. Dobro vzpostaviti vsaj skupne zahteve glede minimalnega zahtevanega obsega znanja.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Minimalni kriteriji za ocenjevanje:</a:t>
            </a:r>
          </a:p>
          <a:p>
            <a:pPr marL="623888" lvl="1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Strojnik voznik:</a:t>
            </a:r>
          </a:p>
          <a:p>
            <a:pPr marL="1081088" lvl="2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400" kern="0" dirty="0" smtClean="0"/>
              <a:t>Poznavanje delovanja ŽN</a:t>
            </a:r>
          </a:p>
          <a:p>
            <a:pPr marL="1081088" lvl="2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400" kern="0" dirty="0" smtClean="0"/>
              <a:t>Še posebej: zagon in ustavljanje (zavore)</a:t>
            </a:r>
          </a:p>
          <a:p>
            <a:pPr marL="1081088" lvl="2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400" kern="0" dirty="0" smtClean="0"/>
          </a:p>
          <a:p>
            <a:pPr marL="623888" lvl="1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Strojnik:</a:t>
            </a:r>
          </a:p>
          <a:p>
            <a:pPr marL="1081088" lvl="2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400" kern="0" dirty="0" smtClean="0"/>
              <a:t>Razumevanje delovanja ŽN</a:t>
            </a:r>
          </a:p>
          <a:p>
            <a:pPr marL="1081088" lvl="2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400" kern="0" dirty="0" smtClean="0"/>
              <a:t>Poznavanje postopkov ob obratovanju</a:t>
            </a:r>
          </a:p>
          <a:p>
            <a:pPr marL="1081088" lvl="2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400" kern="0" dirty="0" smtClean="0"/>
              <a:t>Poznavanje postopkov vzdrževanja</a:t>
            </a:r>
          </a:p>
          <a:p>
            <a:pPr marL="1081088" lvl="2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400" kern="0" dirty="0" smtClean="0"/>
          </a:p>
          <a:p>
            <a:pPr marL="623888" lvl="1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Vodja obratovanja:</a:t>
            </a:r>
          </a:p>
          <a:p>
            <a:pPr marL="1081088" lvl="2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400" kern="0" dirty="0" smtClean="0"/>
              <a:t>Razumevanje delovanja ŽN</a:t>
            </a:r>
          </a:p>
          <a:p>
            <a:pPr marL="1081088" lvl="2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400" kern="0" dirty="0" smtClean="0"/>
              <a:t>Zna izdelati OP</a:t>
            </a:r>
          </a:p>
          <a:p>
            <a:pPr marL="1081088" lvl="2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400" kern="0" dirty="0" smtClean="0"/>
              <a:t>Zna organizirati usposabljanje strežnikov</a:t>
            </a:r>
          </a:p>
          <a:p>
            <a:pPr lvl="1">
              <a:spcBef>
                <a:spcPct val="20000"/>
              </a:spcBef>
              <a:defRPr/>
            </a:pPr>
            <a:endParaRPr lang="sl-SI" sz="1900" kern="0" dirty="0" smtClean="0"/>
          </a:p>
          <a:p>
            <a:pPr>
              <a:spcBef>
                <a:spcPct val="20000"/>
              </a:spcBef>
              <a:defRPr/>
            </a:pPr>
            <a:endParaRPr lang="sl-SI" sz="1900" kern="0" dirty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850" y="247110"/>
            <a:ext cx="7610475" cy="657351"/>
          </a:xfrm>
        </p:spPr>
        <p:txBody>
          <a:bodyPr>
            <a:normAutofit/>
          </a:bodyPr>
          <a:lstStyle/>
          <a:p>
            <a:r>
              <a:rPr lang="sl-SI" dirty="0" smtClean="0"/>
              <a:t>Kriteriji za ocenjevanje, predlogi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5972176" y="1052179"/>
            <a:ext cx="4800600" cy="58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Seminarske naloge v pisni in/ali digitalni obliki po opravljenem usposabljanju je smiselno </a:t>
            </a:r>
            <a:r>
              <a:rPr lang="sl-SI" sz="1900" kern="0" dirty="0" smtClean="0"/>
              <a:t>v namene preprečevanja plagiatorstva </a:t>
            </a:r>
            <a:r>
              <a:rPr lang="sl-SI" sz="1900" kern="0" dirty="0" smtClean="0"/>
              <a:t>hraniti.</a:t>
            </a:r>
          </a:p>
          <a:p>
            <a:pPr>
              <a:spcBef>
                <a:spcPct val="20000"/>
              </a:spcBef>
              <a:defRPr/>
            </a:pPr>
            <a:endParaRPr lang="sl-SI" sz="1900" kern="0" dirty="0" smtClean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Vsaj v</a:t>
            </a:r>
            <a:r>
              <a:rPr lang="sl-SI" sz="1900" kern="0" dirty="0" smtClean="0"/>
              <a:t>zpostaviti register izdelanih pisnih izpitov po posameznih nivojih usposabljanja</a:t>
            </a:r>
            <a:br>
              <a:rPr lang="sl-SI" sz="1900" kern="0" dirty="0" smtClean="0"/>
            </a:br>
            <a:r>
              <a:rPr lang="sl-SI" sz="1900" kern="0" dirty="0" smtClean="0"/>
              <a:t>(ID, avtor, datum, naslov) – naloga organizatorja usposabljanja.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 smtClean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Smiselno popraviti kataloge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Objava vseh katalogov skupaj s prilogami na domači strani organizatorja usposabljanja</a:t>
            </a:r>
            <a:endParaRPr lang="sl-SI" sz="1900" kern="0" dirty="0" smtClean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/>
          </a:p>
        </p:txBody>
      </p:sp>
    </p:spTree>
    <p:extLst>
      <p:ext uri="{BB962C8B-B14F-4D97-AF65-F5344CB8AC3E}">
        <p14:creationId xmlns:p14="http://schemas.microsoft.com/office/powerpoint/2010/main" val="315677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Hvala za pozornost</a:t>
            </a:r>
            <a:br>
              <a:rPr lang="sl-SI" dirty="0"/>
            </a:br>
            <a:r>
              <a:rPr lang="sl-SI" dirty="0"/>
              <a:t>Vprašanja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1341120" y="3877678"/>
            <a:ext cx="960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Izr</a:t>
            </a:r>
            <a:r>
              <a:rPr lang="sl-SI" dirty="0" smtClean="0"/>
              <a:t>. prof. dr</a:t>
            </a:r>
            <a:r>
              <a:rPr lang="sl-SI" dirty="0"/>
              <a:t>. </a:t>
            </a:r>
            <a:r>
              <a:rPr lang="sl-SI" sz="2400" b="1" dirty="0"/>
              <a:t>Drago Sever</a:t>
            </a:r>
            <a:r>
              <a:rPr lang="sl-SI" dirty="0"/>
              <a:t>,</a:t>
            </a:r>
          </a:p>
          <a:p>
            <a:r>
              <a:rPr lang="sl-SI" dirty="0"/>
              <a:t>Fakulteta za gradbeništvo, prometno inženirstvo in arhitekturo UM</a:t>
            </a:r>
          </a:p>
          <a:p>
            <a:r>
              <a:rPr lang="sl-SI" dirty="0">
                <a:hlinkClick r:id="rId3"/>
              </a:rPr>
              <a:t>Drago.Sever@UM.SI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988" y="1138886"/>
            <a:ext cx="9445413" cy="55609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Vsebina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52" y="2002971"/>
            <a:ext cx="11265747" cy="4194629"/>
          </a:xfrm>
        </p:spPr>
        <p:txBody>
          <a:bodyPr>
            <a:normAutofit/>
          </a:bodyPr>
          <a:lstStyle/>
          <a:p>
            <a:r>
              <a:rPr lang="sl-SI" dirty="0" smtClean="0"/>
              <a:t>Vloga in pomen seminarske naloge</a:t>
            </a:r>
          </a:p>
          <a:p>
            <a:r>
              <a:rPr lang="sl-SI" dirty="0" smtClean="0"/>
              <a:t>Vsebina seminarskih nalog</a:t>
            </a:r>
          </a:p>
          <a:p>
            <a:r>
              <a:rPr lang="sl-SI" dirty="0" smtClean="0"/>
              <a:t>Usmeritve pri izdelavi seminarske  </a:t>
            </a:r>
            <a:r>
              <a:rPr lang="sl-SI" dirty="0" smtClean="0"/>
              <a:t>naloge</a:t>
            </a:r>
          </a:p>
          <a:p>
            <a:r>
              <a:rPr lang="sl-SI" dirty="0" smtClean="0"/>
              <a:t>Minimalni kriteriji za vrednotenje seminarskih nalog, predlogi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5548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00" y="87087"/>
            <a:ext cx="9445413" cy="1102794"/>
          </a:xfrm>
        </p:spPr>
        <p:txBody>
          <a:bodyPr>
            <a:normAutofit/>
          </a:bodyPr>
          <a:lstStyle/>
          <a:p>
            <a:r>
              <a:rPr lang="sl-SI" dirty="0"/>
              <a:t>Vloga in pomen seminarske </a:t>
            </a:r>
            <a:r>
              <a:rPr lang="sl-SI" dirty="0" smtClean="0"/>
              <a:t>naloge v procesu usposabljanja kadrov na žičniških napravah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740430"/>
              </p:ext>
            </p:extLst>
          </p:nvPr>
        </p:nvGraphicFramePr>
        <p:xfrm>
          <a:off x="663936" y="1885024"/>
          <a:ext cx="7246984" cy="369400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11746">
                  <a:extLst>
                    <a:ext uri="{9D8B030D-6E8A-4147-A177-3AD203B41FA5}">
                      <a16:colId xmlns:a16="http://schemas.microsoft.com/office/drawing/2014/main" val="813248710"/>
                    </a:ext>
                  </a:extLst>
                </a:gridCol>
                <a:gridCol w="1811746">
                  <a:extLst>
                    <a:ext uri="{9D8B030D-6E8A-4147-A177-3AD203B41FA5}">
                      <a16:colId xmlns:a16="http://schemas.microsoft.com/office/drawing/2014/main" val="1903165266"/>
                    </a:ext>
                  </a:extLst>
                </a:gridCol>
                <a:gridCol w="1811746">
                  <a:extLst>
                    <a:ext uri="{9D8B030D-6E8A-4147-A177-3AD203B41FA5}">
                      <a16:colId xmlns:a16="http://schemas.microsoft.com/office/drawing/2014/main" val="142401762"/>
                    </a:ext>
                  </a:extLst>
                </a:gridCol>
                <a:gridCol w="1811746">
                  <a:extLst>
                    <a:ext uri="{9D8B030D-6E8A-4147-A177-3AD203B41FA5}">
                      <a16:colId xmlns:a16="http://schemas.microsoft.com/office/drawing/2014/main" val="2693351354"/>
                    </a:ext>
                  </a:extLst>
                </a:gridCol>
              </a:tblGrid>
              <a:tr h="935816">
                <a:tc>
                  <a:txBody>
                    <a:bodyPr/>
                    <a:lstStyle/>
                    <a:p>
                      <a:r>
                        <a:rPr lang="sl-SI" dirty="0" smtClean="0"/>
                        <a:t>Nivo usposabljanja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Preskus znanja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Seminarska naloga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Določi temo, pregleda in podpiše pred oddajo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427230"/>
                  </a:ext>
                </a:extLst>
              </a:tr>
              <a:tr h="655071">
                <a:tc>
                  <a:txBody>
                    <a:bodyPr/>
                    <a:lstStyle/>
                    <a:p>
                      <a:r>
                        <a:rPr lang="sl-SI" dirty="0" smtClean="0"/>
                        <a:t>Strojnik voznik </a:t>
                      </a:r>
                      <a:r>
                        <a:rPr lang="en-SI" dirty="0" smtClean="0"/>
                        <a:t>–</a:t>
                      </a:r>
                      <a:r>
                        <a:rPr lang="sl-SI" dirty="0" smtClean="0"/>
                        <a:t> V, KŽ (FP)</a:t>
                      </a:r>
                      <a:endParaRPr lang="en-GB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sl-SI" dirty="0" smtClean="0"/>
                    </a:p>
                    <a:p>
                      <a:pPr algn="ctr"/>
                      <a:r>
                        <a:rPr lang="sl-SI" dirty="0" smtClean="0"/>
                        <a:t>Pisni</a:t>
                      </a:r>
                      <a:br>
                        <a:rPr lang="sl-SI" dirty="0" smtClean="0"/>
                      </a:br>
                      <a:r>
                        <a:rPr lang="sl-SI" dirty="0" smtClean="0"/>
                        <a:t>(seminarska naloga)</a:t>
                      </a:r>
                      <a:br>
                        <a:rPr lang="sl-SI" dirty="0" smtClean="0"/>
                      </a:br>
                      <a:r>
                        <a:rPr lang="sl-SI" dirty="0" smtClean="0"/>
                        <a:t>in</a:t>
                      </a:r>
                      <a:br>
                        <a:rPr lang="sl-SI" dirty="0" smtClean="0"/>
                      </a:br>
                      <a:r>
                        <a:rPr lang="sl-SI" dirty="0" smtClean="0"/>
                        <a:t>ustni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Predloga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Mentor</a:t>
                      </a:r>
                      <a:r>
                        <a:rPr lang="sl-SI" baseline="0" dirty="0" smtClean="0"/>
                        <a:t> VO</a:t>
                      </a:r>
                      <a:r>
                        <a:rPr lang="sl-SI" dirty="0" smtClean="0"/>
                        <a:t/>
                      </a:r>
                      <a:br>
                        <a:rPr lang="sl-SI" dirty="0" smtClean="0"/>
                      </a:br>
                      <a:r>
                        <a:rPr lang="sl-SI" dirty="0" smtClean="0"/>
                        <a:t>(izvajalec usposabljanja)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31993"/>
                  </a:ext>
                </a:extLst>
              </a:tr>
              <a:tr h="655071">
                <a:tc>
                  <a:txBody>
                    <a:bodyPr/>
                    <a:lstStyle/>
                    <a:p>
                      <a:r>
                        <a:rPr lang="sl-SI" dirty="0" smtClean="0"/>
                        <a:t>Strojnik </a:t>
                      </a:r>
                      <a:r>
                        <a:rPr lang="en-SI" dirty="0" smtClean="0"/>
                        <a:t>–</a:t>
                      </a:r>
                      <a:r>
                        <a:rPr lang="sl-SI" dirty="0" smtClean="0"/>
                        <a:t> V, KŽ, N+V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Predloga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Tema določena s </a:t>
                      </a:r>
                      <a:r>
                        <a:rPr lang="sl-SI" dirty="0" smtClean="0"/>
                        <a:t>predlogo; </a:t>
                      </a:r>
                      <a:r>
                        <a:rPr lang="sl-SI" dirty="0" smtClean="0"/>
                        <a:t>VO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246560"/>
                  </a:ext>
                </a:extLst>
              </a:tr>
              <a:tr h="935816">
                <a:tc>
                  <a:txBody>
                    <a:bodyPr/>
                    <a:lstStyle/>
                    <a:p>
                      <a:r>
                        <a:rPr lang="sl-SI" dirty="0" smtClean="0"/>
                        <a:t>Vodja obratovanja </a:t>
                      </a:r>
                      <a:r>
                        <a:rPr lang="en-SI" dirty="0" smtClean="0"/>
                        <a:t>–</a:t>
                      </a:r>
                      <a:r>
                        <a:rPr lang="sl-SI" dirty="0" smtClean="0"/>
                        <a:t> V, KŽ, N+V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Predloga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Izvajalec </a:t>
                      </a:r>
                      <a:r>
                        <a:rPr lang="sl-SI" dirty="0" smtClean="0"/>
                        <a:t>usposabljanja; </a:t>
                      </a:r>
                      <a:r>
                        <a:rPr lang="sl-SI" dirty="0" smtClean="0"/>
                        <a:t>VO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98167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2645" y="6053481"/>
            <a:ext cx="60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 seminarjem se preverja uporaba teoretičnega znanja v praksi.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496747" y="1786794"/>
            <a:ext cx="27001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Cilj seminarske: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Preveriti poznavanje nalog osebja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Preveriti poznavanje in uporabo OP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Preveriti obvladovanje posameznih</a:t>
            </a:r>
            <a:br>
              <a:rPr lang="sl-SI" dirty="0" smtClean="0"/>
            </a:br>
            <a:r>
              <a:rPr lang="sl-SI" dirty="0" smtClean="0"/>
              <a:t>postopkov in ukrepov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765076" y="6053481"/>
            <a:ext cx="4163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Vir: Katalogi za usposabljanje osebja na ŽN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95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5" y="416074"/>
            <a:ext cx="2351314" cy="2405503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Seminar</a:t>
            </a:r>
            <a:br>
              <a:rPr lang="sl-SI" dirty="0" smtClean="0"/>
            </a:br>
            <a:r>
              <a:rPr lang="sl-SI" dirty="0" smtClean="0"/>
              <a:t> </a:t>
            </a:r>
            <a:r>
              <a:rPr lang="en-SI" dirty="0" smtClean="0"/>
              <a:t>–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dirty="0" smtClean="0"/>
              <a:t>strojnik voznik</a:t>
            </a:r>
            <a:br>
              <a:rPr lang="sl-SI" dirty="0" smtClean="0"/>
            </a:br>
            <a:r>
              <a:rPr lang="sl-SI" dirty="0" smtClean="0"/>
              <a:t>(Predloga 1)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848" y="10980"/>
            <a:ext cx="9519152" cy="669689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849188" y="992778"/>
            <a:ext cx="1915886" cy="426720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894320" y="2608217"/>
            <a:ext cx="1915886" cy="42672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063667" y="2665605"/>
            <a:ext cx="187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Dodeli mentor VO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65074" y="1021472"/>
            <a:ext cx="61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!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051313" y="3359426"/>
            <a:ext cx="3906078" cy="755374"/>
          </a:xfrm>
          <a:prstGeom prst="rect">
            <a:avLst/>
          </a:prstGeom>
          <a:noFill/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3653" y="3737113"/>
            <a:ext cx="25251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Zapis vzpodbuja</a:t>
            </a:r>
            <a:br>
              <a:rPr lang="sl-SI" dirty="0" smtClean="0"/>
            </a:br>
            <a:r>
              <a:rPr lang="sl-SI" dirty="0" smtClean="0"/>
              <a:t>rabo PC za pisanje </a:t>
            </a:r>
            <a:br>
              <a:rPr lang="sl-SI" dirty="0" smtClean="0"/>
            </a:br>
            <a:r>
              <a:rPr lang="sl-SI" dirty="0" smtClean="0"/>
              <a:t>naloge </a:t>
            </a:r>
            <a:r>
              <a:rPr lang="en-SI" dirty="0" smtClean="0"/>
              <a:t>–</a:t>
            </a:r>
            <a:r>
              <a:rPr lang="sl-SI" dirty="0" smtClean="0"/>
              <a:t> </a:t>
            </a:r>
            <a:r>
              <a:rPr lang="sl-SI" dirty="0" err="1" smtClean="0"/>
              <a:t>diskriminatorno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do kandidatov, ki niso </a:t>
            </a:r>
            <a:br>
              <a:rPr lang="sl-SI" dirty="0" smtClean="0"/>
            </a:br>
            <a:r>
              <a:rPr lang="sl-SI" dirty="0" smtClean="0"/>
              <a:t>računalniško pismeni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166730" y="3737113"/>
            <a:ext cx="755374" cy="20872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86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5" y="416075"/>
            <a:ext cx="2351314" cy="1987492"/>
          </a:xfrm>
        </p:spPr>
        <p:txBody>
          <a:bodyPr>
            <a:normAutofit/>
          </a:bodyPr>
          <a:lstStyle/>
          <a:p>
            <a:r>
              <a:rPr lang="sl-SI" dirty="0" smtClean="0"/>
              <a:t>Seminar</a:t>
            </a:r>
            <a:br>
              <a:rPr lang="sl-SI" dirty="0" smtClean="0"/>
            </a:br>
            <a:r>
              <a:rPr lang="sl-SI" dirty="0" smtClean="0"/>
              <a:t> </a:t>
            </a:r>
            <a:r>
              <a:rPr lang="en-SI" dirty="0" smtClean="0"/>
              <a:t>–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dirty="0" smtClean="0"/>
              <a:t>strojnik</a:t>
            </a:r>
            <a:br>
              <a:rPr lang="sl-SI" dirty="0" smtClean="0"/>
            </a:br>
            <a:r>
              <a:rPr lang="sl-SI" dirty="0" smtClean="0"/>
              <a:t>(Predloga 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211" y="-1"/>
            <a:ext cx="9411790" cy="65749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1257" y="3553097"/>
            <a:ext cx="2231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Obvezna priloga:</a:t>
            </a:r>
          </a:p>
          <a:p>
            <a:r>
              <a:rPr lang="sl-SI" dirty="0" smtClean="0"/>
              <a:t>Poročilo o praktičnem</a:t>
            </a:r>
            <a:br>
              <a:rPr lang="sl-SI" dirty="0" smtClean="0"/>
            </a:br>
            <a:r>
              <a:rPr lang="sl-SI" dirty="0" smtClean="0"/>
              <a:t>delu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11557" y="3637075"/>
            <a:ext cx="3906078" cy="755374"/>
          </a:xfrm>
          <a:prstGeom prst="rect">
            <a:avLst/>
          </a:prstGeom>
          <a:noFill/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4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499360" y="381239"/>
            <a:ext cx="9535886" cy="62634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l-SI" altLang="sl-SI" dirty="0" smtClean="0"/>
              <a:t>Po izvedenem praktičnem delu na konkretni napravi (priloži poročilo)</a:t>
            </a:r>
          </a:p>
          <a:p>
            <a:pPr>
              <a:defRPr/>
            </a:pPr>
            <a:r>
              <a:rPr lang="sl-SI" altLang="sl-SI" dirty="0" smtClean="0"/>
              <a:t>Naslov: </a:t>
            </a:r>
            <a:r>
              <a:rPr lang="sl-SI" altLang="sl-SI" b="1" dirty="0" smtClean="0"/>
              <a:t>Naloge strojnika na žičniški napravi XY </a:t>
            </a:r>
            <a:r>
              <a:rPr lang="sl-SI" altLang="sl-SI" dirty="0" smtClean="0"/>
              <a:t>(poimenujte napravo, ki jo boste obravnavali …), odvisno od nivoja usposabljanja</a:t>
            </a:r>
          </a:p>
          <a:p>
            <a:pPr>
              <a:defRPr/>
            </a:pPr>
            <a:r>
              <a:rPr lang="sl-SI" altLang="sl-SI" dirty="0" smtClean="0"/>
              <a:t>Vsebina seminarske naloge:</a:t>
            </a:r>
          </a:p>
          <a:p>
            <a:pPr lvl="1">
              <a:defRPr/>
            </a:pPr>
            <a:r>
              <a:rPr lang="sl-SI" altLang="sl-SI" sz="1600" dirty="0" smtClean="0"/>
              <a:t>Preučitev posredovanih gradiv in ustrezne zakonodaje</a:t>
            </a:r>
          </a:p>
          <a:p>
            <a:pPr lvl="1">
              <a:defRPr/>
            </a:pPr>
            <a:r>
              <a:rPr lang="sl-SI" altLang="sl-SI" sz="1600" dirty="0" smtClean="0"/>
              <a:t>Preučitev izbrane žičniške naprave </a:t>
            </a:r>
            <a:r>
              <a:rPr lang="sl-SI" altLang="sl-SI" sz="1600" b="1" dirty="0" smtClean="0"/>
              <a:t>(po posameznih sklopih) </a:t>
            </a:r>
            <a:r>
              <a:rPr lang="sl-SI" altLang="sl-SI" sz="1600" dirty="0" smtClean="0"/>
              <a:t>in njenega obratovanja – ob pomoči vodje obratovanja</a:t>
            </a:r>
          </a:p>
          <a:p>
            <a:pPr lvl="1">
              <a:defRPr/>
            </a:pPr>
            <a:r>
              <a:rPr lang="sl-SI" altLang="sl-SI" sz="1600" dirty="0" smtClean="0"/>
              <a:t>Seznanitev z zahtevami za delo in delom strojnika na izbrani napravi iz obratovalnega predpisa</a:t>
            </a:r>
          </a:p>
          <a:p>
            <a:pPr>
              <a:defRPr/>
            </a:pPr>
            <a:r>
              <a:rPr lang="sl-SI" altLang="sl-SI" dirty="0"/>
              <a:t>Kazalo:</a:t>
            </a:r>
          </a:p>
          <a:p>
            <a:pPr lvl="1">
              <a:defRPr/>
            </a:pPr>
            <a:r>
              <a:rPr lang="sl-SI" altLang="sl-SI" sz="1600" dirty="0" smtClean="0"/>
              <a:t>Uvod </a:t>
            </a:r>
            <a:r>
              <a:rPr lang="sl-SI" altLang="sl-SI" sz="1600" dirty="0"/>
              <a:t>– opis lokacije in lege izbrane žičniške naprave</a:t>
            </a:r>
          </a:p>
          <a:p>
            <a:pPr lvl="1">
              <a:defRPr/>
            </a:pPr>
            <a:r>
              <a:rPr lang="sl-SI" altLang="sl-SI" sz="1600" dirty="0"/>
              <a:t>Opis značilnosti posameznih sklopov izbrane žičniške naprave in opis njihovega delovanja </a:t>
            </a:r>
            <a:r>
              <a:rPr lang="sl-SI" altLang="sl-SI" sz="1600" b="1" dirty="0"/>
              <a:t>( vrvi in vrvne zveze, pogoni in zavore, strojna oprema, vozila, elektrotehnične naprave, reševalna oprema)</a:t>
            </a:r>
          </a:p>
          <a:p>
            <a:pPr lvl="1">
              <a:defRPr/>
            </a:pPr>
            <a:r>
              <a:rPr lang="sl-SI" altLang="sl-SI" sz="1600" dirty="0"/>
              <a:t>Naloge strojnika pred, med obratovanjem in zaključek rednega obratovanja (pomembno: zagon naprave in redni dnevni pregled in preskusna vožnja)</a:t>
            </a:r>
          </a:p>
          <a:p>
            <a:pPr lvl="1">
              <a:defRPr/>
            </a:pPr>
            <a:r>
              <a:rPr lang="sl-SI" altLang="sl-SI" sz="1600" dirty="0"/>
              <a:t>Naloge strojnika med izvajanjem vzdrževalnih </a:t>
            </a:r>
            <a:r>
              <a:rPr lang="sl-SI" altLang="sl-SI" sz="1600" dirty="0" smtClean="0"/>
              <a:t>del (natančno predstaviti vzdrževalna dela na izbranem sklopu ŽN)</a:t>
            </a:r>
            <a:endParaRPr lang="sl-SI" altLang="sl-SI" sz="1600" dirty="0"/>
          </a:p>
          <a:p>
            <a:pPr lvl="1">
              <a:defRPr/>
            </a:pPr>
            <a:r>
              <a:rPr lang="sl-SI" altLang="sl-SI" sz="1600" dirty="0"/>
              <a:t>Naloge strojnika med reševanjem (samo strojnik krožne žičnice in višje)</a:t>
            </a:r>
          </a:p>
          <a:p>
            <a:pPr lvl="1">
              <a:defRPr/>
            </a:pPr>
            <a:r>
              <a:rPr lang="sl-SI" altLang="sl-SI" sz="1600" dirty="0"/>
              <a:t>Tveganja ob obratovanju in izvajanju vzdrževalnih del na žičniški napravi</a:t>
            </a:r>
          </a:p>
          <a:p>
            <a:pPr lvl="1">
              <a:defRPr/>
            </a:pPr>
            <a:r>
              <a:rPr lang="sl-SI" altLang="sl-SI" sz="1600" dirty="0" smtClean="0"/>
              <a:t>Zaključek</a:t>
            </a:r>
          </a:p>
          <a:p>
            <a:pPr lvl="1">
              <a:defRPr/>
            </a:pPr>
            <a:r>
              <a:rPr lang="sl-SI" altLang="sl-SI" sz="1600" dirty="0" smtClean="0"/>
              <a:t>Literatura (viri)</a:t>
            </a:r>
            <a:endParaRPr lang="sl-SI" altLang="sl-SI" sz="1600" dirty="0"/>
          </a:p>
          <a:p>
            <a:pPr lvl="1">
              <a:defRPr/>
            </a:pPr>
            <a:endParaRPr lang="sl-SI" altLang="sl-SI" sz="1600" dirty="0" smtClean="0"/>
          </a:p>
          <a:p>
            <a:pPr lvl="1">
              <a:buFontTx/>
              <a:buNone/>
              <a:defRPr/>
            </a:pPr>
            <a:endParaRPr lang="sl-SI" altLang="sl-SI" sz="16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8046" y="381239"/>
            <a:ext cx="2351314" cy="240550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Seminar</a:t>
            </a:r>
            <a:br>
              <a:rPr lang="sl-SI" dirty="0" smtClean="0"/>
            </a:br>
            <a:r>
              <a:rPr lang="sl-SI" dirty="0" smtClean="0"/>
              <a:t> </a:t>
            </a:r>
            <a:r>
              <a:rPr lang="en-SI" dirty="0" smtClean="0"/>
              <a:t>–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dirty="0" smtClean="0"/>
              <a:t>strojnik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(Predloga </a:t>
            </a:r>
            <a:r>
              <a:rPr lang="sl-SI" dirty="0" smtClean="0"/>
              <a:t>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9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5" y="416075"/>
            <a:ext cx="2351314" cy="1987492"/>
          </a:xfrm>
        </p:spPr>
        <p:txBody>
          <a:bodyPr>
            <a:normAutofit/>
          </a:bodyPr>
          <a:lstStyle/>
          <a:p>
            <a:r>
              <a:rPr lang="sl-SI" dirty="0" smtClean="0"/>
              <a:t>Seminar</a:t>
            </a:r>
            <a:br>
              <a:rPr lang="sl-SI" dirty="0" smtClean="0"/>
            </a:br>
            <a:r>
              <a:rPr lang="sl-SI" dirty="0" smtClean="0"/>
              <a:t> </a:t>
            </a:r>
            <a:r>
              <a:rPr lang="en-SI" dirty="0" smtClean="0"/>
              <a:t>–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dirty="0" smtClean="0"/>
              <a:t>VO</a:t>
            </a:r>
            <a:br>
              <a:rPr lang="sl-SI" dirty="0" smtClean="0"/>
            </a:br>
            <a:r>
              <a:rPr lang="sl-SI" dirty="0" smtClean="0"/>
              <a:t>(Predloga 3)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50" y="-1"/>
            <a:ext cx="9277350" cy="66266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930820"/>
            <a:ext cx="29636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Teme se izberejo dogovorno</a:t>
            </a:r>
            <a:br>
              <a:rPr lang="sl-SI" dirty="0" smtClean="0"/>
            </a:br>
            <a:r>
              <a:rPr lang="sl-SI" dirty="0" smtClean="0"/>
              <a:t>med izvajalcem usposabljanja</a:t>
            </a:r>
          </a:p>
          <a:p>
            <a:r>
              <a:rPr lang="sl-SI" dirty="0" smtClean="0"/>
              <a:t>in kandidatom.</a:t>
            </a:r>
          </a:p>
          <a:p>
            <a:r>
              <a:rPr lang="sl-SI" dirty="0" smtClean="0"/>
              <a:t>Izbira se potrdi s podpisom</a:t>
            </a:r>
            <a:br>
              <a:rPr lang="sl-SI" dirty="0" smtClean="0"/>
            </a:br>
            <a:r>
              <a:rPr lang="sl-SI" dirty="0" smtClean="0"/>
              <a:t> izvajalca.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405335" y="1828800"/>
            <a:ext cx="3313518" cy="57476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09055" y="3854681"/>
            <a:ext cx="4037180" cy="755374"/>
          </a:xfrm>
          <a:prstGeom prst="rect">
            <a:avLst/>
          </a:prstGeom>
          <a:noFill/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50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347209" y="416075"/>
            <a:ext cx="8708955" cy="58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Ustreznost naslov</a:t>
            </a:r>
            <a:r>
              <a:rPr lang="sl-SI" sz="1900" kern="0" dirty="0"/>
              <a:t>: </a:t>
            </a:r>
            <a:r>
              <a:rPr lang="sl-SI" sz="1900" b="1" kern="0" dirty="0" smtClean="0"/>
              <a:t>Naloge vodje obratovanja na žičniški napravi </a:t>
            </a:r>
            <a:r>
              <a:rPr lang="en-SI" sz="1900" b="1" kern="0" dirty="0" smtClean="0"/>
              <a:t>…</a:t>
            </a:r>
            <a:r>
              <a:rPr lang="sl-SI" sz="1900" b="1" kern="0" dirty="0" smtClean="0"/>
              <a:t>..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Bolje: Organiziranje obratovanja žičniške naprave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b="1" kern="0" dirty="0" smtClean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b="1" kern="0" dirty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Izberejo </a:t>
            </a:r>
            <a:r>
              <a:rPr lang="sl-SI" sz="1900" kern="0" dirty="0"/>
              <a:t>se </a:t>
            </a:r>
            <a:r>
              <a:rPr lang="sl-SI" sz="1900" b="1" kern="0" dirty="0" smtClean="0"/>
              <a:t>tri</a:t>
            </a:r>
            <a:r>
              <a:rPr lang="sl-SI" sz="1900" kern="0" dirty="0" smtClean="0"/>
              <a:t> teme (način izbire in potrjevanje v katalog)</a:t>
            </a:r>
            <a:endParaRPr lang="sl-SI" sz="1900" kern="0" dirty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/>
              <a:t>Seznam tem je obvezna sestavina seminarske naloge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/>
              <a:t>Kandidati od istega upravljavca imajo različne </a:t>
            </a:r>
            <a:r>
              <a:rPr lang="sl-SI" sz="1900" kern="0" dirty="0" smtClean="0"/>
              <a:t>teme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Vsebina posameznih tem je podana v opisu </a:t>
            </a:r>
            <a:r>
              <a:rPr lang="en-SI" sz="1900" kern="0" dirty="0" smtClean="0"/>
              <a:t>–</a:t>
            </a:r>
            <a:r>
              <a:rPr lang="sl-SI" sz="1900" kern="0" dirty="0" smtClean="0"/>
              <a:t> poudarek je na rabi zakonodaje, predpisov in standardov, ki so v žičničarstvu obvezni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 smtClean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 smtClean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Namen: dokazati, da se kandidati za VO znajo jasno in strokovno izražati tako pisno (v pisnem izpitu) kot tudi verbalno (v ustnem delu izpita) 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Slednje je pomembno predvsem pri zahtevi glede sposobnosti prenašanja znanja </a:t>
            </a:r>
            <a:r>
              <a:rPr lang="en-SI" sz="1900" kern="0" dirty="0" smtClean="0"/>
              <a:t>–</a:t>
            </a:r>
            <a:r>
              <a:rPr lang="sl-SI" sz="1900" kern="0" dirty="0" smtClean="0"/>
              <a:t> bodoči VO bo samostojno usposabljal kadre na ŽN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9635" y="416075"/>
            <a:ext cx="2351314" cy="1987492"/>
          </a:xfrm>
        </p:spPr>
        <p:txBody>
          <a:bodyPr>
            <a:normAutofit/>
          </a:bodyPr>
          <a:lstStyle/>
          <a:p>
            <a:r>
              <a:rPr lang="sl-SI" dirty="0" smtClean="0"/>
              <a:t>Seminar</a:t>
            </a:r>
            <a:br>
              <a:rPr lang="sl-SI" dirty="0" smtClean="0"/>
            </a:br>
            <a:r>
              <a:rPr lang="sl-SI" dirty="0" smtClean="0"/>
              <a:t> </a:t>
            </a:r>
            <a:r>
              <a:rPr lang="en-SI" dirty="0" smtClean="0"/>
              <a:t>–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dirty="0" smtClean="0"/>
              <a:t>VO</a:t>
            </a:r>
            <a:br>
              <a:rPr lang="sl-SI" dirty="0" smtClean="0"/>
            </a:br>
            <a:r>
              <a:rPr lang="sl-SI" dirty="0" smtClean="0"/>
              <a:t>(Predloga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65471" y="247110"/>
            <a:ext cx="9078407" cy="58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Pri izdelavi seminarske naloge se naj uporablja takšna tehnologija pisanja, ki jo kandidati najbolje obvladajo (na roko, pisalni stroj, računalnik,</a:t>
            </a:r>
            <a:r>
              <a:rPr lang="en-SI" sz="1900" kern="0" dirty="0" smtClean="0"/>
              <a:t>…</a:t>
            </a:r>
            <a:r>
              <a:rPr lang="sl-SI" sz="1900" kern="0" dirty="0" smtClean="0"/>
              <a:t>) </a:t>
            </a:r>
            <a:r>
              <a:rPr lang="en-SI" sz="1900" kern="0" dirty="0" smtClean="0"/>
              <a:t>–</a:t>
            </a:r>
            <a:r>
              <a:rPr lang="sl-SI" sz="1900" kern="0" dirty="0" smtClean="0"/>
              <a:t> tehnologija pisanja seminarske naloge ni predpisana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b="1" kern="0" dirty="0" smtClean="0"/>
              <a:t>Besedilo je osnovni element seminarske naloge. </a:t>
            </a:r>
            <a:r>
              <a:rPr lang="sl-SI" sz="1900" kern="0" dirty="0" smtClean="0"/>
              <a:t>Povedi naj bodo čim krajši in naj jasno izražajo misli kandidata.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Slike, sheme, grafikoni, načrti, tabele in podobno so samo </a:t>
            </a:r>
            <a:r>
              <a:rPr lang="sl-SI" sz="1900" b="1" kern="0" dirty="0" smtClean="0"/>
              <a:t>ilustracija z zapisanem besedilu.</a:t>
            </a:r>
            <a:r>
              <a:rPr lang="sl-SI" sz="1900" kern="0" dirty="0" smtClean="0"/>
              <a:t> Vse ilustracijski elemente naj bodo oštevilčeni, zraven na kratko zapisano kaj element prikazuje. V besedilu se je </a:t>
            </a:r>
            <a:r>
              <a:rPr lang="sl-SI" sz="1900" kern="0" dirty="0" smtClean="0"/>
              <a:t>dobro </a:t>
            </a:r>
            <a:r>
              <a:rPr lang="sl-SI" sz="1900" kern="0" dirty="0" smtClean="0"/>
              <a:t>na omenjene elemente sklicevati (npr.: na Sliki 34 je prikazana zavora ŽN)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Pomembne primere, podatke ali načrte - Priloga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V kolikor se za pisanje uporablja računalnik je izbira urejevalca besedila prepuščena kandidatu. </a:t>
            </a:r>
            <a:r>
              <a:rPr lang="sl-SI" sz="1900" b="1" kern="0" dirty="0" smtClean="0"/>
              <a:t>Ukazu „</a:t>
            </a:r>
            <a:r>
              <a:rPr lang="sl-SI" sz="1900" b="1" kern="0" dirty="0" err="1" smtClean="0"/>
              <a:t>Copy</a:t>
            </a:r>
            <a:r>
              <a:rPr lang="sl-SI" sz="1900" b="1" kern="0" dirty="0" smtClean="0"/>
              <a:t>“ </a:t>
            </a:r>
            <a:r>
              <a:rPr lang="en-SI" sz="1900" b="1" kern="0" dirty="0" smtClean="0"/>
              <a:t>–</a:t>
            </a:r>
            <a:r>
              <a:rPr lang="sl-SI" sz="1900" b="1" kern="0" dirty="0" smtClean="0"/>
              <a:t> „Paste“ se izogibajte</a:t>
            </a:r>
            <a:r>
              <a:rPr lang="sl-SI" sz="1900" kern="0" dirty="0" smtClean="0"/>
              <a:t>. V primeru opisovanja določenega besedila, ki je npr.: del zakonodaje, na kratko s svojimi besedami opišite zahteve. V tem primeru </a:t>
            </a:r>
            <a:r>
              <a:rPr lang="sl-SI" sz="1900" kern="0" dirty="0" smtClean="0"/>
              <a:t>je smiselno podati </a:t>
            </a:r>
            <a:r>
              <a:rPr lang="sl-SI" sz="1900" kern="0" dirty="0" smtClean="0"/>
              <a:t>zahteve glede vrste in velikosti </a:t>
            </a:r>
            <a:r>
              <a:rPr lang="sl-SI" sz="1900" kern="0" dirty="0" smtClean="0"/>
              <a:t>pisave, ni pa nujno .</a:t>
            </a:r>
            <a:endParaRPr lang="sl-SI" sz="1900" kern="0" dirty="0" smtClean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Koliko strani naj ima seminarska: odvisno od vrste, določitev števila strani je odvisna od kandidata (da bo vse kar meni dodati zapisano. Največje število strani?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1900" kern="0" dirty="0" smtClean="0"/>
              <a:t>Predlog: Vsem katalogom priložiti splošna navodila za pisanje pisnega dela izpita (seminarskih nalog)</a:t>
            </a:r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/>
          </a:p>
          <a:p>
            <a:pPr marL="166688" indent="-166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l-SI" sz="1900" kern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672478" y="247110"/>
            <a:ext cx="2351314" cy="657351"/>
          </a:xfrm>
        </p:spPr>
        <p:txBody>
          <a:bodyPr>
            <a:normAutofit/>
          </a:bodyPr>
          <a:lstStyle/>
          <a:p>
            <a:r>
              <a:rPr lang="sl-SI" dirty="0" smtClean="0"/>
              <a:t>Usmeritve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4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a pasove razdeljen načrt v zelenomodri barvi, 16 x 9">
  <a:themeElements>
    <a:clrScheme name="Po meri 10">
      <a:dk1>
        <a:srgbClr val="6E6E6E"/>
      </a:dk1>
      <a:lt1>
        <a:srgbClr val="FFFFFF"/>
      </a:lt1>
      <a:dk2>
        <a:srgbClr val="E7E7E7"/>
      </a:dk2>
      <a:lt2>
        <a:srgbClr val="FFFFFF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7031_TF02895254" id="{651F8EE4-96EB-4584-B998-D61821848577}" vid="{7909E8F4-5C88-44CC-8237-54F561263233}"/>
    </a:ext>
  </a:extLst>
</a:theme>
</file>

<file path=ppt/theme/theme2.xml><?xml version="1.0" encoding="utf-8"?>
<a:theme xmlns:a="http://schemas.openxmlformats.org/drawingml/2006/main" name="Officeova tema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B0D886-CB8D-4564-A797-C05BC7D513A8}">
  <ds:schemaRefs>
    <ds:schemaRef ds:uri="a4f35948-e619-41b3-aa29-22878b09cfd2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0262f94-9f35-4ac3-9a90-690165a166b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C2023F-644C-4F7E-8E8C-CDBE4A63C7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65A2C9-CB67-4F36-A412-EEC1AD297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5305</TotalTime>
  <Words>949</Words>
  <Application>Microsoft Office PowerPoint</Application>
  <PresentationFormat>Širokozaslonsko</PresentationFormat>
  <Paragraphs>109</Paragraphs>
  <Slides>11</Slides>
  <Notes>2</Notes>
  <HiddenSlides>0</HiddenSlides>
  <MMClips>0</MMClips>
  <ScaleCrop>false</ScaleCrop>
  <HeadingPairs>
    <vt:vector size="8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0</vt:i4>
      </vt:variant>
      <vt:variant>
        <vt:lpstr>Naslovi diapozitivov</vt:lpstr>
      </vt:variant>
      <vt:variant>
        <vt:i4>11</vt:i4>
      </vt:variant>
    </vt:vector>
  </HeadingPairs>
  <TitlesOfParts>
    <vt:vector size="14" baseType="lpstr">
      <vt:lpstr>Arial</vt:lpstr>
      <vt:lpstr>Calibri</vt:lpstr>
      <vt:lpstr>Na pasove razdeljen načrt v zelenomodri barvi, 16 x 9</vt:lpstr>
      <vt:lpstr>  VLOGA IN POMEN SEMINARSKE NALOGE V PROCESU USPOSABLJANJA OSEBJA NA ŽIČNIŠKIH NAPRAVAH ZA PREVOZ OSEB   dr. Drago Sever</vt:lpstr>
      <vt:lpstr>Vsebina</vt:lpstr>
      <vt:lpstr>Vloga in pomen seminarske naloge v procesu usposabljanja kadrov na žičniških napravah</vt:lpstr>
      <vt:lpstr>Seminar  –  strojnik voznik (Predloga 1)</vt:lpstr>
      <vt:lpstr>Seminar  –  strojnik (Predloga 2)</vt:lpstr>
      <vt:lpstr>PowerPointova predstavitev</vt:lpstr>
      <vt:lpstr>Seminar  –  VO (Predloga 3)</vt:lpstr>
      <vt:lpstr>Seminar  –  VO (Predloga 3)</vt:lpstr>
      <vt:lpstr>Usmeritve</vt:lpstr>
      <vt:lpstr>Kriteriji za ocenjevanje, predlogi</vt:lpstr>
      <vt:lpstr>Hvala za pozornost Vprašanja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PRIPRAVA OSNUTKA NOVEGA ZAKONA O ŽIČNIŠKIH NAPRAVAH ZA PREVOZ OSEB S PODZAKONSKIMI AKTI IN PRIPRAVA PRIPADAJOČIH STROKOVNIH PODLAG</dc:title>
  <dc:creator>Windows User</dc:creator>
  <cp:lastModifiedBy>Drago Sever</cp:lastModifiedBy>
  <cp:revision>108</cp:revision>
  <cp:lastPrinted>2017-09-19T08:34:30Z</cp:lastPrinted>
  <dcterms:created xsi:type="dcterms:W3CDTF">2017-09-19T06:43:10Z</dcterms:created>
  <dcterms:modified xsi:type="dcterms:W3CDTF">2020-06-03T07:16:38Z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